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74" r:id="rId2"/>
    <p:sldId id="278" r:id="rId3"/>
    <p:sldId id="279" r:id="rId4"/>
    <p:sldId id="294" r:id="rId5"/>
    <p:sldId id="295" r:id="rId6"/>
    <p:sldId id="296" r:id="rId7"/>
    <p:sldId id="297" r:id="rId8"/>
    <p:sldId id="281" r:id="rId9"/>
    <p:sldId id="282" r:id="rId10"/>
    <p:sldId id="283" r:id="rId11"/>
    <p:sldId id="286" r:id="rId12"/>
    <p:sldId id="289" r:id="rId13"/>
    <p:sldId id="290" r:id="rId14"/>
    <p:sldId id="291" r:id="rId15"/>
    <p:sldId id="292" r:id="rId16"/>
    <p:sldId id="293" r:id="rId17"/>
    <p:sldId id="298" r:id="rId18"/>
    <p:sldId id="299" r:id="rId19"/>
    <p:sldId id="300" r:id="rId20"/>
    <p:sldId id="301" r:id="rId21"/>
    <p:sldId id="302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311" r:id="rId31"/>
    <p:sldId id="312" r:id="rId32"/>
    <p:sldId id="285" r:id="rId33"/>
    <p:sldId id="277" r:id="rId3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Средний стиль 4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6D9F66E-5EB9-4882-86FB-DCBF35E3C3E4}" styleName="Средний стиль 4 -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79" autoAdjust="0"/>
    <p:restoredTop sz="94675" autoAdjust="0"/>
  </p:normalViewPr>
  <p:slideViewPr>
    <p:cSldViewPr>
      <p:cViewPr>
        <p:scale>
          <a:sx n="90" d="100"/>
          <a:sy n="90" d="100"/>
        </p:scale>
        <p:origin x="-1258" y="18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18.06.2023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1484784"/>
            <a:ext cx="8229600" cy="1143000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ДИПЛОМНАЯ РАБОТА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9552" y="2708920"/>
            <a:ext cx="8424936" cy="144016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информационной системы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«Книжный	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магазин»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4427984" y="4293096"/>
            <a:ext cx="4176464" cy="2016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Выполнила:</a:t>
            </a:r>
            <a:endParaRPr lang="ru-RU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студентка 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гр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 202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Коробова Д.А.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</a:t>
            </a:r>
          </a:p>
          <a:p>
            <a:pPr marL="0" indent="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преподаватель,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Семенычев А.А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395536" y="28816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УЧРЕЖДЕНИЕ 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ПРОФЕССИОНАЛЬНОГО ОБРАЗОВАНИЯ</a:t>
            </a:r>
            <a:endParaRPr lang="ru-RU" sz="1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800" b="1" dirty="0" smtClean="0">
                <a:latin typeface="Times New Roman" pitchFamily="18" charset="0"/>
                <a:cs typeface="Times New Roman" pitchFamily="18" charset="0"/>
              </a:rPr>
              <a:t>«КОЛЛЕДЖ </a:t>
            </a:r>
            <a:r>
              <a:rPr lang="ru-RU" sz="1800" b="1" dirty="0">
                <a:latin typeface="Times New Roman" pitchFamily="18" charset="0"/>
                <a:cs typeface="Times New Roman" pitchFamily="18" charset="0"/>
              </a:rPr>
              <a:t>«ТИСБИ</a:t>
            </a:r>
            <a:r>
              <a:rPr lang="ru-RU" sz="1800" b="1" dirty="0" smtClean="0">
                <a:latin typeface="Times New Roman" pitchFamily="18" charset="0"/>
                <a:cs typeface="Times New Roman" pitchFamily="18" charset="0"/>
              </a:rPr>
              <a:t>»</a:t>
            </a:r>
            <a:endParaRPr lang="ru-RU" sz="1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183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94122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itchFamily="18" charset="0"/>
                <a:cs typeface="Times New Roman" pitchFamily="18" charset="0"/>
              </a:rPr>
              <a:t>Диаграмма вариантов использования</a:t>
            </a:r>
            <a:endParaRPr lang="ru-RU" sz="36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027" y="1078136"/>
            <a:ext cx="7222862" cy="5401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Физическая модель базы данных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87" y="1700808"/>
            <a:ext cx="8778150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832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260648"/>
            <a:ext cx="8229600" cy="864096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приложения «</a:t>
            </a:r>
            <a:r>
              <a:rPr lang="en-US" sz="3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  <a:r>
              <a:rPr lang="en-US" sz="3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ckRead</a:t>
            </a:r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5" y="1196752"/>
            <a:ext cx="7877175" cy="549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5229200"/>
            <a:ext cx="486725" cy="1012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15616" y="5241583"/>
            <a:ext cx="1512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Общие страницы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39280" y="5591098"/>
            <a:ext cx="1512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29408" y="5898875"/>
            <a:ext cx="1512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Администратор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44824"/>
            <a:ext cx="7556338" cy="4383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авторизации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Профиль клиента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1863708"/>
            <a:ext cx="7698342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истории заказов клиента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488" y="1834199"/>
            <a:ext cx="7581264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каталога книг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816" y="1842830"/>
            <a:ext cx="7496206" cy="41064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профиля книги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814" y="1833951"/>
            <a:ext cx="7636023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4413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корзины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пустой корзины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816" y="1700808"/>
            <a:ext cx="5683969" cy="30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4831900"/>
            <a:ext cx="3538736" cy="1859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72853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списка пользователей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33951"/>
            <a:ext cx="7577798" cy="38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3243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332656"/>
            <a:ext cx="8229600" cy="936104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itchFamily="18" charset="0"/>
                <a:cs typeface="Times New Roman" pitchFamily="18" charset="0"/>
              </a:rPr>
              <a:t>Постановка задачи</a:t>
            </a:r>
            <a:endParaRPr lang="ru-RU" sz="3600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48965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дипломной работы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протестировать информационную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систему для  книжного интернет-магазина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0">
              <a:buFont typeface="Courier New" panose="02070309020205020404" pitchFamily="49" charset="0"/>
              <a:buChar char="o"/>
            </a:pP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материал для конкретизации исследований;</a:t>
            </a:r>
            <a:endParaRPr lang="ru-RU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Courier New" panose="02070309020205020404" pitchFamily="49" charset="0"/>
              <a:buChar char="o"/>
            </a:pP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программный продукт на основе собранных данных;</a:t>
            </a:r>
            <a:endParaRPr lang="ru-RU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Courier New" panose="02070309020205020404" pitchFamily="49" charset="0"/>
              <a:buChar char="o"/>
            </a:pP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Оформить дипломную работу согласно установленным требованиям.</a:t>
            </a:r>
          </a:p>
          <a:p>
            <a:pPr marL="514350" indent="-514350">
              <a:buAutoNum type="arabicPeriod"/>
            </a:pPr>
            <a:endParaRPr lang="ru-RU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274" y="1833950"/>
            <a:ext cx="7569978" cy="375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списка заказов пользователя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23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33950"/>
            <a:ext cx="7544503" cy="3827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списка книг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490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833951"/>
            <a:ext cx="7378700" cy="447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добавления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редактирования книги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3141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955" y="1833951"/>
            <a:ext cx="7344816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994816" y="983845"/>
            <a:ext cx="7774335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списка адресов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884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84613" y="1196752"/>
            <a:ext cx="7774335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списка жанров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613" y="1844824"/>
            <a:ext cx="7367524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40735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84613" y="1196752"/>
            <a:ext cx="7774335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списка авторов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40963"/>
            <a:ext cx="7536275" cy="38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943726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84613" y="1196752"/>
            <a:ext cx="7774335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списка издательств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23450"/>
            <a:ext cx="7670074" cy="37657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67518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интерфейса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2655912" y="1052736"/>
            <a:ext cx="3887167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Страницы добавления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87" y="1988840"/>
            <a:ext cx="3897760" cy="2304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780" y="1988839"/>
            <a:ext cx="3876684" cy="2304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7652" y="4621501"/>
            <a:ext cx="3945721" cy="2042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Заголовок 1"/>
          <p:cNvSpPr txBox="1">
            <a:spLocks/>
          </p:cNvSpPr>
          <p:nvPr/>
        </p:nvSpPr>
        <p:spPr>
          <a:xfrm>
            <a:off x="1990718" y="1487901"/>
            <a:ext cx="1429154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жанров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3995936" y="4149080"/>
            <a:ext cx="1429154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авторов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Заголовок 1"/>
          <p:cNvSpPr txBox="1">
            <a:spLocks/>
          </p:cNvSpPr>
          <p:nvPr/>
        </p:nvSpPr>
        <p:spPr>
          <a:xfrm>
            <a:off x="5940152" y="1553674"/>
            <a:ext cx="2160400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издательств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236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84613" y="1196752"/>
            <a:ext cx="7774335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Авторизация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434" y="1772816"/>
            <a:ext cx="7318068" cy="433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46163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84613" y="1196752"/>
            <a:ext cx="7774335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книги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613" y="1736328"/>
            <a:ext cx="7480696" cy="4539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224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itchFamily="18" charset="0"/>
                <a:cs typeface="Times New Roman" pitchFamily="18" charset="0"/>
              </a:rPr>
              <a:t>Анализ программной области</a:t>
            </a:r>
            <a:endParaRPr lang="ru-RU" sz="36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28800"/>
            <a:ext cx="8280920" cy="42926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84613" y="1196752"/>
            <a:ext cx="7774335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книги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613" y="1724000"/>
            <a:ext cx="7506429" cy="4611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0906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984613" y="1196752"/>
            <a:ext cx="7774335" cy="5009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 жанров в список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125" y="1896807"/>
            <a:ext cx="757555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4681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itchFamily="18" charset="0"/>
                <a:cs typeface="Times New Roman" pitchFamily="18" charset="0"/>
              </a:rPr>
              <a:t>Заключение</a:t>
            </a:r>
            <a:endParaRPr lang="ru-RU" sz="3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67544" y="1052736"/>
            <a:ext cx="8229600" cy="5400600"/>
          </a:xfrm>
        </p:spPr>
        <p:txBody>
          <a:bodyPr>
            <a:normAutofit/>
          </a:bodyPr>
          <a:lstStyle/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Изучена </a:t>
            </a: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предметная область;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Произведен сравнительный анализ </a:t>
            </a: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программ-аналогов, исследованы их </a:t>
            </a:r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достоинства и недостатки</a:t>
            </a: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Создана база данных</a:t>
            </a:r>
            <a:r>
              <a:rPr lang="en-US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Разработана информационная система;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50000"/>
              </a:lnSpc>
              <a:buFont typeface="+mj-lt"/>
              <a:buAutoNum type="arabicPeriod"/>
            </a:pP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Произведено тестирование разработки.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59632" y="2564904"/>
            <a:ext cx="6912768" cy="1143000"/>
          </a:xfrm>
        </p:spPr>
        <p:txBody>
          <a:bodyPr>
            <a:normAutofit/>
          </a:bodyPr>
          <a:lstStyle/>
          <a:p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Спасибо за внимание!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52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260648"/>
            <a:ext cx="8229600" cy="936104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программ-аналогов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027064"/>
            <a:ext cx="7389068" cy="3922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691952" y="1124744"/>
            <a:ext cx="8229600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 книжного магазина «Читай город»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237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59768" y="252347"/>
            <a:ext cx="7772400" cy="944405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программ-аналогов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03648" y="1345042"/>
            <a:ext cx="6400800" cy="648072"/>
          </a:xfrm>
        </p:spPr>
        <p:txBody>
          <a:bodyPr>
            <a:normAutofit/>
          </a:bodyPr>
          <a:lstStyle/>
          <a:p>
            <a:r>
              <a:rPr lang="ru-RU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Сайт книжного магазина «</a:t>
            </a:r>
            <a:r>
              <a:rPr lang="ru-RU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ЛитРес</a:t>
            </a:r>
            <a:r>
              <a:rPr lang="ru-RU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204864"/>
            <a:ext cx="8083364" cy="3528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722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55576" y="188641"/>
            <a:ext cx="7772400" cy="1080119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программ-аналогов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03648" y="1340768"/>
            <a:ext cx="6400800" cy="532656"/>
          </a:xfrm>
        </p:spPr>
        <p:txBody>
          <a:bodyPr>
            <a:normAutofit/>
          </a:bodyPr>
          <a:lstStyle/>
          <a:p>
            <a:r>
              <a:rPr lang="ru-RU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Сайт базы комиксов «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ReadManga</a:t>
            </a:r>
            <a:r>
              <a:rPr lang="ru-RU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063233"/>
            <a:ext cx="7666957" cy="3672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5489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94122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Программные средства разработки</a:t>
            </a:r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https://fedingo.com/wp-content/uploads/2021/08/update-multiple-columns-sql-serv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87" y="2990702"/>
            <a:ext cx="4199160" cy="271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avatars.dzeninfra.ru/get-zen_doc/48747/pub_5d3d89853f548700b23e2e03_5d3dd7fc8600e100acf913b5/scale_120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3247420"/>
            <a:ext cx="3456384" cy="2198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/>
          <p:cNvSpPr txBox="1">
            <a:spLocks/>
          </p:cNvSpPr>
          <p:nvPr/>
        </p:nvSpPr>
        <p:spPr>
          <a:xfrm>
            <a:off x="590872" y="1700808"/>
            <a:ext cx="8229600" cy="9941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buFont typeface="Courier New" panose="02070309020205020404" pitchFamily="49" charset="0"/>
              <a:buChar char="o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Microsoft SQL management studio 18</a:t>
            </a:r>
          </a:p>
          <a:p>
            <a:pPr marL="571500" indent="-571500" algn="l">
              <a:buFont typeface="Courier New" panose="02070309020205020404" pitchFamily="49" charset="0"/>
              <a:buChar char="o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2022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499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778098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ER-</a:t>
            </a:r>
            <a:r>
              <a:rPr lang="ru-RU" sz="3600" b="1" dirty="0" smtClean="0">
                <a:latin typeface="Times New Roman" pitchFamily="18" charset="0"/>
                <a:cs typeface="Times New Roman" pitchFamily="18" charset="0"/>
              </a:rPr>
              <a:t>модель</a:t>
            </a:r>
            <a:endParaRPr lang="ru-RU" sz="3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0" y="3886200"/>
            <a:ext cx="9144000" cy="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1484784"/>
            <a:ext cx="8610600" cy="404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600" b="1" dirty="0" smtClean="0">
                <a:latin typeface="Times New Roman" pitchFamily="18" charset="0"/>
                <a:cs typeface="Times New Roman" pitchFamily="18" charset="0"/>
              </a:rPr>
              <a:t>Состав базы данных </a:t>
            </a:r>
            <a:r>
              <a:rPr lang="ru-RU" sz="3600" b="1" dirty="0" smtClean="0">
                <a:latin typeface="Times New Roman" pitchFamily="18" charset="0"/>
                <a:cs typeface="Times New Roman" pitchFamily="18" charset="0"/>
              </a:rPr>
              <a:t>«Книжный магазин»</a:t>
            </a:r>
            <a:endParaRPr lang="ru-RU" sz="3600" b="1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479428"/>
              </p:ext>
            </p:extLst>
          </p:nvPr>
        </p:nvGraphicFramePr>
        <p:xfrm>
          <a:off x="899591" y="2420888"/>
          <a:ext cx="7560842" cy="252028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3780421"/>
                <a:gridCol w="3780421"/>
              </a:tblGrid>
              <a:tr h="2520280">
                <a:tc>
                  <a:txBody>
                    <a:bodyPr/>
                    <a:lstStyle/>
                    <a:p>
                      <a:pPr lvl="0"/>
                      <a:r>
                        <a:rPr lang="ru-RU" sz="2800" kern="1200" dirty="0" smtClean="0">
                          <a:effectLst/>
                        </a:rPr>
                        <a:t>Автор</a:t>
                      </a:r>
                      <a:endParaRPr lang="ru-RU" sz="2800" kern="1200" dirty="0" smtClean="0">
                        <a:effectLst/>
                      </a:endParaRPr>
                    </a:p>
                    <a:p>
                      <a:pPr lvl="0"/>
                      <a:r>
                        <a:rPr lang="ru-RU" sz="2800" kern="1200" dirty="0" smtClean="0">
                          <a:effectLst/>
                        </a:rPr>
                        <a:t>Жанр</a:t>
                      </a:r>
                      <a:endParaRPr lang="ru-RU" sz="2800" kern="1200" dirty="0" smtClean="0">
                        <a:effectLst/>
                      </a:endParaRPr>
                    </a:p>
                    <a:p>
                      <a:pPr lvl="0"/>
                      <a:r>
                        <a:rPr lang="ru-RU" sz="2800" kern="1200" dirty="0" smtClean="0">
                          <a:effectLst/>
                        </a:rPr>
                        <a:t>Издательство</a:t>
                      </a:r>
                      <a:endParaRPr lang="ru-RU" sz="2800" kern="1200" dirty="0" smtClean="0">
                        <a:effectLst/>
                      </a:endParaRPr>
                    </a:p>
                    <a:p>
                      <a:pPr lvl="0"/>
                      <a:r>
                        <a:rPr lang="ru-RU" sz="2800" kern="1200" dirty="0" smtClean="0">
                          <a:effectLst/>
                        </a:rPr>
                        <a:t>Книга</a:t>
                      </a:r>
                      <a:endParaRPr lang="ru-RU" sz="2800" kern="1200" dirty="0" smtClean="0">
                        <a:effectLst/>
                      </a:endParaRPr>
                    </a:p>
                    <a:p>
                      <a:r>
                        <a:rPr lang="ru-RU" sz="2800" dirty="0" smtClean="0"/>
                        <a:t>Заказ</a:t>
                      </a:r>
                      <a:endParaRPr lang="ru-RU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ru-RU" sz="2800" kern="1200" dirty="0" smtClean="0">
                          <a:effectLst/>
                        </a:rPr>
                        <a:t>Пользователь</a:t>
                      </a:r>
                      <a:endParaRPr lang="ru-RU" sz="2800" kern="1200" dirty="0" smtClean="0">
                        <a:effectLst/>
                      </a:endParaRPr>
                    </a:p>
                    <a:p>
                      <a:pPr lvl="0"/>
                      <a:r>
                        <a:rPr lang="ru-RU" sz="2800" kern="1200" dirty="0" smtClean="0">
                          <a:effectLst/>
                        </a:rPr>
                        <a:t>Администратор</a:t>
                      </a:r>
                      <a:endParaRPr lang="ru-RU" sz="2800" kern="1200" dirty="0" smtClean="0">
                        <a:effectLst/>
                      </a:endParaRPr>
                    </a:p>
                    <a:p>
                      <a:pPr lvl="0"/>
                      <a:r>
                        <a:rPr lang="ru-RU" sz="2800" kern="1200" dirty="0" smtClean="0">
                          <a:effectLst/>
                        </a:rPr>
                        <a:t>Статус</a:t>
                      </a:r>
                      <a:r>
                        <a:rPr lang="ru-RU" sz="2800" kern="1200" baseline="0" dirty="0" smtClean="0">
                          <a:effectLst/>
                        </a:rPr>
                        <a:t> заказа</a:t>
                      </a:r>
                      <a:endParaRPr lang="ru-RU" sz="2800" kern="1200" dirty="0" smtClean="0">
                        <a:effectLst/>
                      </a:endParaRPr>
                    </a:p>
                    <a:p>
                      <a:pPr lvl="0"/>
                      <a:r>
                        <a:rPr lang="ru-RU" sz="2800" kern="1200" dirty="0" smtClean="0">
                          <a:effectLst/>
                        </a:rPr>
                        <a:t>Адрес</a:t>
                      </a:r>
                      <a:endParaRPr lang="ru-RU" sz="2800" kern="12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2570</TotalTime>
  <Words>278</Words>
  <Application>Microsoft Office PowerPoint</Application>
  <PresentationFormat>Экран (4:3)</PresentationFormat>
  <Paragraphs>90</Paragraphs>
  <Slides>33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33</vt:i4>
      </vt:variant>
    </vt:vector>
  </HeadingPairs>
  <TitlesOfParts>
    <vt:vector size="34" baseType="lpstr">
      <vt:lpstr>Тема Office</vt:lpstr>
      <vt:lpstr>ДИПЛОМНАЯ РАБОТА</vt:lpstr>
      <vt:lpstr>Постановка задачи</vt:lpstr>
      <vt:lpstr>Анализ программной области</vt:lpstr>
      <vt:lpstr>Анализ программ-аналогов</vt:lpstr>
      <vt:lpstr>Анализ программ-аналогов</vt:lpstr>
      <vt:lpstr>Анализ программ-аналогов</vt:lpstr>
      <vt:lpstr>Программные средства разработки</vt:lpstr>
      <vt:lpstr>ER-модель</vt:lpstr>
      <vt:lpstr>Состав базы данных «Книжный магазин»</vt:lpstr>
      <vt:lpstr>Диаграмма вариантов использования</vt:lpstr>
      <vt:lpstr>Физическая модель базы данных</vt:lpstr>
      <vt:lpstr>Структура приложения «SnackRead»</vt:lpstr>
      <vt:lpstr>Описание интерфейса</vt:lpstr>
      <vt:lpstr>Описание интерфейса</vt:lpstr>
      <vt:lpstr>Описание интерфейса</vt:lpstr>
      <vt:lpstr>Описание интерфейса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Марат Гарипов</dc:creator>
  <cp:lastModifiedBy>frog</cp:lastModifiedBy>
  <cp:revision>295</cp:revision>
  <dcterms:created xsi:type="dcterms:W3CDTF">2016-05-23T19:37:58Z</dcterms:created>
  <dcterms:modified xsi:type="dcterms:W3CDTF">2023-06-18T17:12:28Z</dcterms:modified>
</cp:coreProperties>
</file>

<file path=docProps/thumbnail.jpeg>
</file>